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226080"/>
            <a:ext cx="9066600" cy="673200"/>
          </a:xfrm>
          <a:prstGeom prst="rect">
            <a:avLst/>
          </a:prstGeom>
          <a:solidFill>
            <a:srgbClr val="b4c7d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Overcalls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504000" y="1080000"/>
            <a:ext cx="9066600" cy="467928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ff4000"/>
                </a:solidFill>
                <a:latin typeface="Arial"/>
                <a:ea typeface="DejaVu Sans"/>
              </a:rPr>
              <a:t>Guidance for overcalls.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55308d"/>
                </a:solidFill>
                <a:latin typeface="Arial"/>
                <a:ea typeface="Microsoft YaHei"/>
              </a:rPr>
              <a:t>Overcalls are to compete for the contract, or to suggest a lead, or interrupt the opponents bidding sequence. Range is normally 8-17pts.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55308d"/>
                </a:solidFill>
                <a:latin typeface="Arial"/>
                <a:ea typeface="Microsoft YaHei"/>
              </a:rPr>
              <a:t>Overcalls are based on a 5 card suit (or longer), but maybe made on a 4 card suit at the 1 level for lead directing.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ff4000"/>
                </a:solidFill>
                <a:latin typeface="Arial"/>
                <a:ea typeface="Microsoft YaHei"/>
              </a:rPr>
              <a:t>Do </a:t>
            </a:r>
            <a:r>
              <a:rPr b="1" lang="en-GB" sz="2800" spc="-1" strike="noStrike">
                <a:solidFill>
                  <a:srgbClr val="ff4000"/>
                </a:solidFill>
                <a:latin typeface="Arial"/>
                <a:ea typeface="Microsoft YaHei"/>
              </a:rPr>
              <a:t>NOT</a:t>
            </a:r>
            <a:r>
              <a:rPr b="0" lang="en-GB" sz="2800" spc="-1" strike="noStrike">
                <a:solidFill>
                  <a:srgbClr val="ff4000"/>
                </a:solidFill>
                <a:latin typeface="Arial"/>
                <a:ea typeface="Microsoft YaHei"/>
              </a:rPr>
              <a:t> overcall on a suit you do not want partner to lead, unless you expect to win the contract. Suit quality is important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720000" y="720000"/>
            <a:ext cx="8276040" cy="59832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</a:t>
            </a:r>
            <a:r>
              <a:rPr b="0" lang="en-GB" sz="3600" spc="-1" strike="noStrike">
                <a:solidFill>
                  <a:srgbClr val="000000"/>
                </a:solidFill>
                <a:latin typeface="Arial"/>
                <a:ea typeface="DejaVu Sans"/>
              </a:rPr>
              <a:t>Doubles for penalties?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720000" y="1620000"/>
            <a:ext cx="8456040" cy="1979640"/>
          </a:xfrm>
          <a:prstGeom prst="rect">
            <a:avLst/>
          </a:prstGeom>
          <a:solidFill>
            <a:srgbClr val="d4ea6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Treat doubles of  an immediate overcall  and of opponent’s  agreed suits for take-out, below game. A second double of the same suit  later in the auction should be for penalties. If your side has not bid any suit then it should be regarded as a take-out double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04000" y="226080"/>
            <a:ext cx="9066600" cy="941400"/>
          </a:xfrm>
          <a:prstGeom prst="rect">
            <a:avLst/>
          </a:prstGeom>
          <a:solidFill>
            <a:srgbClr val="ffd8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Have a reason to overcall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475920" y="1275840"/>
            <a:ext cx="9175680" cy="144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If you are NOT going to win the contract then overcall because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you wish to partner to lead that suit OR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you want to disrupt the opponent’s bidding by removing their bidding space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720000" y="2725560"/>
            <a:ext cx="2515680" cy="320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Symbol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Symbol"/>
              </a:rPr>
              <a:t>K3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ff0000"/>
                </a:solidFill>
                <a:latin typeface="Symbol"/>
                <a:ea typeface="Symbol"/>
              </a:rPr>
              <a:t>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Symbol"/>
              </a:rPr>
              <a:t>Q982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ff0000"/>
                </a:solidFill>
                <a:latin typeface="Arial"/>
                <a:ea typeface="Symbol"/>
              </a:rPr>
              <a:t> </a:t>
            </a:r>
            <a:r>
              <a:rPr b="0" lang="en-GB" sz="2400" spc="-1" strike="noStrike">
                <a:solidFill>
                  <a:srgbClr val="ff4000"/>
                </a:solidFill>
                <a:latin typeface="Symbol"/>
                <a:ea typeface="Symbol"/>
              </a:rPr>
              <a:t>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Symbol"/>
              </a:rPr>
              <a:t>78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Symbol"/>
              </a:rPr>
              <a:t>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Symbol"/>
              </a:rPr>
              <a:t>AKJ93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Overcall 1</a:t>
            </a: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Symbol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 with 2</a:t>
            </a: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Symbol"/>
              </a:rPr>
              <a:t>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 for a lead</a:t>
            </a:r>
            <a:r>
              <a:rPr b="0" lang="en-GB" sz="2600" spc="-1" strike="noStrike">
                <a:solidFill>
                  <a:srgbClr val="000000"/>
                </a:solidFill>
                <a:latin typeface="Symbol"/>
                <a:ea typeface="Symbol"/>
              </a:rPr>
              <a:t> 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</p:txBody>
      </p:sp>
      <p:sp>
        <p:nvSpPr>
          <p:cNvPr id="119" name="CustomShape 4"/>
          <p:cNvSpPr/>
          <p:nvPr/>
        </p:nvSpPr>
        <p:spPr>
          <a:xfrm>
            <a:off x="6660000" y="2520000"/>
            <a:ext cx="3235680" cy="343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Symbol"/>
                <a:ea typeface="Symbol"/>
              </a:rPr>
              <a:t></a:t>
            </a: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Symbol"/>
              </a:rPr>
              <a:t>86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ff4000"/>
                </a:solidFill>
                <a:latin typeface="Symbol"/>
                <a:ea typeface="Symbol"/>
              </a:rPr>
              <a:t></a:t>
            </a: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Symbol"/>
              </a:rPr>
              <a:t>AK9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ff4000"/>
                </a:solidFill>
                <a:latin typeface="Symbol"/>
                <a:ea typeface="Symbol"/>
              </a:rPr>
              <a:t></a:t>
            </a: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Symbol"/>
              </a:rPr>
              <a:t>Q97532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Symbol"/>
                <a:ea typeface="Symbol"/>
              </a:rPr>
              <a:t></a:t>
            </a: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Symbol"/>
              </a:rPr>
              <a:t>AQ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Overcall 1</a:t>
            </a:r>
            <a:r>
              <a:rPr b="0" lang="en-GB" sz="2200" spc="-1" strike="noStrike">
                <a:solidFill>
                  <a:srgbClr val="ff4000"/>
                </a:solidFill>
                <a:latin typeface="Symbol"/>
                <a:ea typeface="Symbol"/>
              </a:rPr>
              <a:t></a:t>
            </a:r>
            <a:r>
              <a:rPr b="0" lang="en-GB" sz="2600" spc="-1" strike="noStrike">
                <a:solidFill>
                  <a:srgbClr val="ff4000"/>
                </a:solidFill>
                <a:latin typeface="Arial"/>
                <a:ea typeface="Microsoft YaHei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with 2</a:t>
            </a:r>
            <a:r>
              <a:rPr b="0" lang="en-GB" sz="2200" spc="-1" strike="noStrike">
                <a:solidFill>
                  <a:srgbClr val="ff4000"/>
                </a:solidFill>
                <a:latin typeface="Symbol"/>
                <a:ea typeface="Symbol"/>
              </a:rPr>
              <a:t></a:t>
            </a:r>
            <a:r>
              <a:rPr b="0" lang="en-GB" sz="2600" spc="-1" strike="noStrike">
                <a:solidFill>
                  <a:srgbClr val="ff4000"/>
                </a:solidFill>
                <a:latin typeface="Arial"/>
                <a:ea typeface="Symbol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Symbol"/>
              </a:rPr>
              <a:t>because you may win the contract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latin typeface="Arial"/>
            </a:endParaRPr>
          </a:p>
        </p:txBody>
      </p:sp>
      <p:sp>
        <p:nvSpPr>
          <p:cNvPr id="120" name="CustomShape 5"/>
          <p:cNvSpPr/>
          <p:nvPr/>
        </p:nvSpPr>
        <p:spPr>
          <a:xfrm>
            <a:off x="3960000" y="2787480"/>
            <a:ext cx="2515680" cy="260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Symbol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Symbol"/>
              </a:rPr>
              <a:t>8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ff0000"/>
                </a:solidFill>
                <a:latin typeface="Symbol"/>
                <a:ea typeface="Symbol"/>
              </a:rPr>
              <a:t>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Symbol"/>
              </a:rPr>
              <a:t>A852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ff4000"/>
                </a:solidFill>
                <a:latin typeface="Symbol"/>
                <a:ea typeface="Symbol"/>
              </a:rPr>
              <a:t>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Symbol"/>
              </a:rPr>
              <a:t>K10542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Symbol"/>
              </a:rPr>
              <a:t>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Symbol"/>
              </a:rPr>
              <a:t>Q87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Overcall 1</a:t>
            </a:r>
            <a:r>
              <a:rPr b="0" lang="en-GB" sz="2200" spc="-1" strike="noStrike">
                <a:solidFill>
                  <a:srgbClr val="ff0000"/>
                </a:solidFill>
                <a:latin typeface="Symbol"/>
                <a:ea typeface="Symbol"/>
              </a:rPr>
              <a:t></a:t>
            </a:r>
            <a:r>
              <a:rPr b="0" lang="en-GB" sz="24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with</a:t>
            </a:r>
            <a:r>
              <a:rPr b="0" lang="en-GB" sz="24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2</a:t>
            </a:r>
            <a:r>
              <a:rPr b="0" lang="en-GB" sz="2200" spc="-1" strike="noStrike">
                <a:solidFill>
                  <a:srgbClr val="ff4000"/>
                </a:solidFill>
                <a:latin typeface="Symbol"/>
                <a:ea typeface="Symbol"/>
              </a:rPr>
              <a:t></a:t>
            </a:r>
            <a:r>
              <a:rPr b="0" lang="en-GB" sz="2400" spc="-1" strike="noStrike">
                <a:solidFill>
                  <a:srgbClr val="ff4000"/>
                </a:solidFill>
                <a:latin typeface="Arial"/>
                <a:ea typeface="Microsoft YaHei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to make a </a:t>
            </a:r>
            <a:r>
              <a:rPr b="0" lang="en-GB" sz="2200" spc="-1" strike="noStrike">
                <a:solidFill>
                  <a:srgbClr val="000000"/>
                </a:solidFill>
                <a:latin typeface="Symbol"/>
                <a:ea typeface="Symbol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Symbol"/>
              </a:rPr>
              <a:t> fit difficult to find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504000" y="226080"/>
            <a:ext cx="9066240" cy="94104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The suit quality test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71240" y="1816920"/>
            <a:ext cx="9030600" cy="3519360"/>
          </a:xfrm>
          <a:prstGeom prst="rect">
            <a:avLst/>
          </a:prstGeom>
          <a:solidFill>
            <a:srgbClr val="e8f2a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This is a good way to see whether you should overcall an opponent’s suit bid by bidding your suit in </a:t>
            </a:r>
            <a:r>
              <a:rPr b="1" lang="en-GB" sz="2400" spc="-1" strike="noStrike">
                <a:solidFill>
                  <a:srgbClr val="ff0000"/>
                </a:solidFill>
                <a:latin typeface="Arial"/>
                <a:ea typeface="DejaVu Sans"/>
              </a:rPr>
              <a:t>marginal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 situations.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Add the length of your suit + the number of honours in that suit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If it equals the number of tricks for the level then it is safe to overcall so for an overcall at the 1 level the suit quality (SQ)  should equal 7 or more and for an overcall at the 2 level a SQ of 8 is desirable. You may want  to overcall for a lead at the 1 level with fewer values but with a good suit. Non-vulnerable you may take more chances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720000" y="4320000"/>
            <a:ext cx="8814600" cy="34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4"/>
          <p:cNvSpPr/>
          <p:nvPr/>
        </p:nvSpPr>
        <p:spPr>
          <a:xfrm>
            <a:off x="540000" y="1440000"/>
            <a:ext cx="8999280" cy="345600"/>
          </a:xfrm>
          <a:prstGeom prst="rect">
            <a:avLst/>
          </a:prstGeom>
          <a:solidFill>
            <a:srgbClr val="f7d1d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This is about the suit, not about whether you should overcall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720000" y="180000"/>
            <a:ext cx="8997120" cy="7005600"/>
          </a:xfrm>
          <a:prstGeom prst="rect">
            <a:avLst/>
          </a:prstGeom>
          <a:solidFill>
            <a:srgbClr val="ffdbb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         </a:t>
            </a: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Determining the suit quality value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Count Ace, King and Queen as honours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Count Jack and 10 as honours if the are backing a higher honour. Suit quality values of the following combinations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  </a:t>
            </a: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A</a:t>
            </a:r>
            <a:r>
              <a:rPr b="0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986</a:t>
            </a: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 = 7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  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A</a:t>
            </a:r>
            <a:r>
              <a:rPr b="0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Q10</a:t>
            </a: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865</a:t>
            </a: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 = 9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  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A</a:t>
            </a:r>
            <a:r>
              <a:rPr b="0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</a:t>
            </a: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986 = 7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  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0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KJ7643 = 8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3465a4"/>
                </a:solidFill>
                <a:latin typeface="Calibri"/>
                <a:ea typeface="DejaVu Sans"/>
              </a:rPr>
              <a:t>This test  is to show if the suit is good enough, NOT whether the hand is good enough! 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200" spc="-1" strike="noStrike">
                <a:solidFill>
                  <a:srgbClr val="3465a4"/>
                </a:solidFill>
                <a:latin typeface="Calibri"/>
                <a:ea typeface="DejaVu Sans"/>
              </a:rPr>
              <a:t>Repeat: do not overcall with a bad suit unless you will win the contract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3465a4"/>
                </a:solidFill>
                <a:latin typeface="Symbol"/>
                <a:ea typeface="DejaVu Sans"/>
              </a:rPr>
              <a:t>  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504000" y="226080"/>
            <a:ext cx="9066240" cy="94104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Suit Quality examples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504000" y="1326600"/>
            <a:ext cx="9066240" cy="328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22000"/>
          </a:bodyPr>
          <a:p>
            <a:pPr marL="342720" indent="-33264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444240"/>
                <a:tab algn="l" pos="893520"/>
                <a:tab algn="l" pos="1342800"/>
                <a:tab algn="l" pos="1792080"/>
                <a:tab algn="l" pos="224136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080"/>
                <a:tab algn="l" pos="7632360"/>
                <a:tab algn="l" pos="8081640"/>
                <a:tab algn="l" pos="8530920"/>
                <a:tab algn="l" pos="8980200"/>
                <a:tab algn="l" pos="8982000"/>
                <a:tab algn="l" pos="9431280"/>
                <a:tab algn="l" pos="9880560"/>
                <a:tab algn="l" pos="10329840"/>
                <a:tab algn="l" pos="10779120"/>
                <a:tab algn="l" pos="10780560"/>
                <a:tab algn="l" pos="1078200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.  ♠ 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DejaVu Sans"/>
              </a:rPr>
              <a:t>K85</a:t>
            </a:r>
            <a:r>
              <a:rPr b="0" lang="en-GB" sz="4400" spc="-1" strike="noStrike">
                <a:solidFill>
                  <a:srgbClr val="ff0000"/>
                </a:solidFill>
                <a:latin typeface="Arial"/>
                <a:ea typeface="DejaVu Sans"/>
              </a:rPr>
              <a:t>♥ 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DejaVu Sans"/>
              </a:rPr>
              <a:t>QJ653</a:t>
            </a: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 ♦ 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r>
              <a:rPr b="0" lang="en-GB" sz="4400" spc="-1" strike="noStrike">
                <a:solidFill>
                  <a:srgbClr val="ff0000"/>
                </a:solidFill>
                <a:latin typeface="Arial"/>
                <a:ea typeface="DejaVu Sans"/>
              </a:rPr>
              <a:t> ♣ </a:t>
            </a:r>
            <a:r>
              <a:rPr b="0" lang="en-GB" sz="3600" spc="-1" strike="noStrike">
                <a:solidFill>
                  <a:srgbClr val="000000"/>
                </a:solidFill>
                <a:latin typeface="Arial"/>
                <a:ea typeface="DejaVu Sans"/>
              </a:rPr>
              <a:t>AK84 </a:t>
            </a: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3600" spc="-1" strike="noStrike">
                <a:solidFill>
                  <a:srgbClr val="000000"/>
                </a:solidFill>
                <a:latin typeface="Arial"/>
                <a:ea typeface="DejaVu Sans"/>
              </a:rPr>
              <a:t>SQ = 5+2 =7</a:t>
            </a:r>
            <a:endParaRPr b="0" lang="en-US" sz="3600" spc="-1" strike="noStrike">
              <a:latin typeface="Arial"/>
            </a:endParaRPr>
          </a:p>
          <a:p>
            <a:pPr marL="342720" indent="-33264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444240"/>
                <a:tab algn="l" pos="893520"/>
                <a:tab algn="l" pos="1342800"/>
                <a:tab algn="l" pos="1792080"/>
                <a:tab algn="l" pos="224136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080"/>
                <a:tab algn="l" pos="7632360"/>
                <a:tab algn="l" pos="8081640"/>
                <a:tab algn="l" pos="8530920"/>
                <a:tab algn="l" pos="8980200"/>
                <a:tab algn="l" pos="8982000"/>
                <a:tab algn="l" pos="9431280"/>
                <a:tab algn="l" pos="9880560"/>
                <a:tab algn="l" pos="10329840"/>
                <a:tab algn="l" pos="10779120"/>
                <a:tab algn="l" pos="10780560"/>
                <a:tab algn="l" pos="10782000"/>
              </a:tabLst>
            </a:pP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So overcall 1</a:t>
            </a:r>
            <a:r>
              <a:rPr b="0" lang="en-GB" sz="4000" spc="-1" strike="noStrike">
                <a:solidFill>
                  <a:srgbClr val="ff4000"/>
                </a:solidFill>
                <a:latin typeface="Arial"/>
                <a:ea typeface="Microsoft YaHei"/>
              </a:rPr>
              <a:t>♦ 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with 1</a:t>
            </a:r>
            <a:r>
              <a:rPr b="0" lang="en-GB" sz="4000" spc="-1" strike="noStrike">
                <a:solidFill>
                  <a:srgbClr val="ff4000"/>
                </a:solidFill>
                <a:latin typeface="Arial"/>
                <a:ea typeface="Microsoft YaHei"/>
              </a:rPr>
              <a:t>♥ , 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but not 1 ♠ with</a:t>
            </a:r>
            <a:r>
              <a:rPr b="0" lang="en-GB" sz="4000" spc="-1" strike="noStrike">
                <a:solidFill>
                  <a:srgbClr val="ff4000"/>
                </a:solidFill>
                <a:latin typeface="Arial"/>
                <a:ea typeface="Microsoft YaHei"/>
              </a:rPr>
              <a:t> 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2</a:t>
            </a:r>
            <a:r>
              <a:rPr b="0" lang="en-GB" sz="4000" spc="-1" strike="noStrike">
                <a:solidFill>
                  <a:srgbClr val="ff0000"/>
                </a:solidFill>
                <a:latin typeface="Arial"/>
                <a:ea typeface="Microsoft YaHei"/>
              </a:rPr>
              <a:t>♥ 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(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especially vulnerable)</a:t>
            </a:r>
            <a:endParaRPr b="0" lang="en-US" sz="3200" spc="-1" strike="noStrike">
              <a:latin typeface="Arial"/>
            </a:endParaRPr>
          </a:p>
          <a:p>
            <a:pPr marL="342720" indent="-33264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444240"/>
                <a:tab algn="l" pos="893520"/>
                <a:tab algn="l" pos="1342800"/>
                <a:tab algn="l" pos="1792080"/>
                <a:tab algn="l" pos="224136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080"/>
                <a:tab algn="l" pos="7632360"/>
                <a:tab algn="l" pos="8081640"/>
                <a:tab algn="l" pos="8530920"/>
                <a:tab algn="l" pos="8980200"/>
                <a:tab algn="l" pos="8982000"/>
                <a:tab algn="l" pos="9431280"/>
                <a:tab algn="l" pos="9880560"/>
                <a:tab algn="l" pos="10329840"/>
                <a:tab algn="l" pos="10779120"/>
                <a:tab algn="l" pos="10780560"/>
                <a:tab algn="l" pos="10782000"/>
              </a:tabLst>
            </a:pPr>
            <a:r>
              <a:rPr b="0" lang="en-GB" sz="44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4800" spc="-1" strike="noStrike">
                <a:solidFill>
                  <a:srgbClr val="000000"/>
                </a:solidFill>
                <a:latin typeface="Arial Rounded MT Bold"/>
                <a:ea typeface="Times New Roman"/>
              </a:rPr>
              <a:t>2</a:t>
            </a:r>
            <a:r>
              <a:rPr b="0" lang="en-GB" sz="3600" spc="-1" strike="noStrike">
                <a:solidFill>
                  <a:srgbClr val="000000"/>
                </a:solidFill>
                <a:latin typeface="Arial Rounded MT Bold"/>
                <a:ea typeface="Times New Roman"/>
              </a:rPr>
              <a:t>.  ♠ 9 </a:t>
            </a:r>
            <a:r>
              <a:rPr b="0" lang="en-GB" sz="3600" spc="-1" strike="noStrike">
                <a:solidFill>
                  <a:srgbClr val="ff0000"/>
                </a:solidFill>
                <a:latin typeface="Arial Rounded MT Bold"/>
                <a:ea typeface="Times New Roman"/>
              </a:rPr>
              <a:t>♥ </a:t>
            </a:r>
            <a:r>
              <a:rPr b="0" lang="en-GB" sz="3600" spc="-1" strike="noStrike">
                <a:solidFill>
                  <a:srgbClr val="000000"/>
                </a:solidFill>
                <a:latin typeface="Arial Rounded MT Bold"/>
                <a:ea typeface="Times New Roman"/>
              </a:rPr>
              <a:t>AJ543</a:t>
            </a:r>
            <a:r>
              <a:rPr b="0" lang="en-GB" sz="3600" spc="-1" strike="noStrike">
                <a:solidFill>
                  <a:srgbClr val="ff0000"/>
                </a:solidFill>
                <a:latin typeface="Arial Rounded MT Bold"/>
                <a:ea typeface="Times New Roman"/>
              </a:rPr>
              <a:t> ♦</a:t>
            </a:r>
            <a:r>
              <a:rPr b="0" lang="en-GB" sz="3600" spc="-1" strike="noStrike">
                <a:solidFill>
                  <a:srgbClr val="000000"/>
                </a:solidFill>
                <a:latin typeface="Arial Rounded MT Bold"/>
                <a:ea typeface="Times New Roman"/>
              </a:rPr>
              <a:t>Q 32 ♣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GB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AK94  SQ = 5+2 = 7</a:t>
            </a:r>
            <a:endParaRPr b="0" lang="en-US" sz="3600" spc="-1" strike="noStrike">
              <a:latin typeface="Arial"/>
            </a:endParaRPr>
          </a:p>
          <a:p>
            <a:pPr marL="342720" indent="-332640">
              <a:lnSpc>
                <a:spcPct val="93000"/>
              </a:lnSpc>
              <a:spcBef>
                <a:spcPts val="142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444240"/>
                <a:tab algn="l" pos="893520"/>
                <a:tab algn="l" pos="1342800"/>
                <a:tab algn="l" pos="1792080"/>
                <a:tab algn="l" pos="224136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080"/>
                <a:tab algn="l" pos="7632360"/>
                <a:tab algn="l" pos="8081640"/>
                <a:tab algn="l" pos="8530920"/>
                <a:tab algn="l" pos="8980200"/>
                <a:tab algn="l" pos="8982000"/>
                <a:tab algn="l" pos="9431280"/>
                <a:tab algn="l" pos="9880560"/>
                <a:tab algn="l" pos="10329840"/>
                <a:tab algn="l" pos="10779120"/>
                <a:tab algn="l" pos="10780560"/>
                <a:tab algn="l" pos="10782000"/>
              </a:tabLst>
            </a:pPr>
            <a:r>
              <a:rPr b="0" lang="en-GB" sz="3600" spc="-1" strike="noStrike">
                <a:solidFill>
                  <a:srgbClr val="000000"/>
                </a:solidFill>
                <a:latin typeface="Arial"/>
                <a:ea typeface="Microsoft YaHei"/>
              </a:rPr>
              <a:t>Again overcall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 1</a:t>
            </a:r>
            <a:r>
              <a:rPr b="1" lang="en-GB" sz="4000" spc="-1" strike="noStrike">
                <a:solidFill>
                  <a:srgbClr val="ff0000"/>
                </a:solidFill>
                <a:latin typeface="Arial Rounded MT Bold"/>
                <a:ea typeface="Times New Roman"/>
              </a:rPr>
              <a:t>♦ 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with</a:t>
            </a:r>
            <a:r>
              <a:rPr b="1" lang="en-GB" sz="4000" spc="-1" strike="noStrike">
                <a:solidFill>
                  <a:srgbClr val="ff0000"/>
                </a:solidFill>
                <a:latin typeface="Arial Rounded MT Bold"/>
                <a:ea typeface="Times New Roman"/>
              </a:rPr>
              <a:t> </a:t>
            </a:r>
            <a:r>
              <a:rPr b="1" lang="en-GB" sz="4000" spc="-1" strike="noStrike">
                <a:solidFill>
                  <a:srgbClr val="000000"/>
                </a:solidFill>
                <a:latin typeface="Arial Rounded MT Bold"/>
                <a:ea typeface="Times New Roman"/>
              </a:rPr>
              <a:t>1</a:t>
            </a:r>
            <a:r>
              <a:rPr b="0" lang="en-GB" sz="3600" spc="-1" strike="noStrike">
                <a:solidFill>
                  <a:srgbClr val="ff4000"/>
                </a:solidFill>
                <a:latin typeface="Arial"/>
                <a:ea typeface="Microsoft YaHei"/>
              </a:rPr>
              <a:t>♥ 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but not</a:t>
            </a:r>
            <a:r>
              <a:rPr b="0" lang="en-GB" sz="4000" spc="-1" strike="noStrike">
                <a:solidFill>
                  <a:srgbClr val="ff4000"/>
                </a:solidFill>
                <a:latin typeface="Arial"/>
                <a:ea typeface="Microsoft YaHei"/>
              </a:rPr>
              <a:t> 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1♠ with 2</a:t>
            </a:r>
            <a:r>
              <a:rPr b="0" lang="en-GB" sz="4000" spc="-1" strike="noStrike">
                <a:solidFill>
                  <a:srgbClr val="ff0000"/>
                </a:solidFill>
                <a:latin typeface="Arial"/>
                <a:ea typeface="Microsoft YaHei"/>
              </a:rPr>
              <a:t>♥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;</a:t>
            </a:r>
            <a:r>
              <a:rPr b="0" lang="en-GB" sz="4000" spc="-1" strike="noStrike">
                <a:solidFill>
                  <a:srgbClr val="ff0000"/>
                </a:solidFill>
                <a:latin typeface="Arial"/>
                <a:ea typeface="Microsoft YaHei"/>
              </a:rPr>
              <a:t> 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you could double 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93000"/>
              </a:lnSpc>
              <a:spcBef>
                <a:spcPts val="1423"/>
              </a:spcBef>
              <a:tabLst>
                <a:tab algn="l" pos="0"/>
                <a:tab algn="l" pos="444240"/>
                <a:tab algn="l" pos="893520"/>
                <a:tab algn="l" pos="1342800"/>
                <a:tab algn="l" pos="1792080"/>
                <a:tab algn="l" pos="224136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080"/>
                <a:tab algn="l" pos="7632360"/>
                <a:tab algn="l" pos="8081640"/>
                <a:tab algn="l" pos="8530920"/>
                <a:tab algn="l" pos="8980200"/>
                <a:tab algn="l" pos="8982000"/>
                <a:tab algn="l" pos="9431280"/>
                <a:tab algn="l" pos="9880560"/>
                <a:tab algn="l" pos="10329840"/>
                <a:tab algn="l" pos="10779120"/>
                <a:tab algn="l" pos="10780560"/>
                <a:tab algn="l" pos="10782000"/>
              </a:tabLst>
            </a:pPr>
            <a:endParaRPr b="0" lang="en-US" sz="4000" spc="-1" strike="noStrike">
              <a:latin typeface="Arial"/>
            </a:endParaRPr>
          </a:p>
          <a:p>
            <a:pPr marL="432000" indent="-31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444240"/>
                <a:tab algn="l" pos="893520"/>
                <a:tab algn="l" pos="1342800"/>
                <a:tab algn="l" pos="1792080"/>
                <a:tab algn="l" pos="224136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080"/>
                <a:tab algn="l" pos="7632360"/>
                <a:tab algn="l" pos="8081640"/>
                <a:tab algn="l" pos="8530920"/>
                <a:tab algn="l" pos="8980200"/>
                <a:tab algn="l" pos="8982000"/>
                <a:tab algn="l" pos="9431280"/>
                <a:tab algn="l" pos="9880560"/>
                <a:tab algn="l" pos="10329840"/>
                <a:tab algn="l" pos="10779120"/>
                <a:tab algn="l" pos="10780560"/>
                <a:tab algn="l" pos="10782000"/>
              </a:tabLst>
            </a:pPr>
            <a:r>
              <a:rPr b="0" lang="en-GB" sz="4800" spc="-1" strike="noStrike">
                <a:solidFill>
                  <a:srgbClr val="000000"/>
                </a:solidFill>
                <a:latin typeface="Arial Rounded MT Bold"/>
                <a:ea typeface="Times New Roman"/>
              </a:rPr>
              <a:t>3</a:t>
            </a:r>
            <a:r>
              <a:rPr b="0" lang="en-GB" sz="4000" spc="-1" strike="noStrike">
                <a:solidFill>
                  <a:srgbClr val="000000"/>
                </a:solidFill>
                <a:latin typeface="Arial Rounded MT Bold"/>
                <a:ea typeface="Times New Roman"/>
              </a:rPr>
              <a:t>.  ♠ 9 </a:t>
            </a:r>
            <a:r>
              <a:rPr b="0" lang="en-GB" sz="4000" spc="-1" strike="noStrike">
                <a:solidFill>
                  <a:srgbClr val="ff0000"/>
                </a:solidFill>
                <a:latin typeface="Arial Rounded MT Bold"/>
                <a:ea typeface="Times New Roman"/>
              </a:rPr>
              <a:t>♥ </a:t>
            </a:r>
            <a:r>
              <a:rPr b="0" lang="en-GB" sz="4000" spc="-1" strike="noStrike">
                <a:solidFill>
                  <a:srgbClr val="000000"/>
                </a:solidFill>
                <a:latin typeface="Arial Rounded MT Bold"/>
                <a:ea typeface="Times New Roman"/>
              </a:rPr>
              <a:t>AJ5432</a:t>
            </a:r>
            <a:r>
              <a:rPr b="0" lang="en-GB" sz="4000" spc="-1" strike="noStrike">
                <a:solidFill>
                  <a:srgbClr val="ff0000"/>
                </a:solidFill>
                <a:latin typeface="Arial Rounded MT Bold"/>
                <a:ea typeface="Times New Roman"/>
              </a:rPr>
              <a:t> ♦</a:t>
            </a:r>
            <a:r>
              <a:rPr b="0" lang="en-GB" sz="4000" spc="-1" strike="noStrike">
                <a:solidFill>
                  <a:srgbClr val="000000"/>
                </a:solidFill>
                <a:latin typeface="Arial Rounded MT Bold"/>
                <a:ea typeface="Times New Roman"/>
              </a:rPr>
              <a:t>Q 3 ♣</a:t>
            </a: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AK94  SQ = 6+2 =8</a:t>
            </a:r>
            <a:endParaRPr b="0" lang="en-US" sz="4000" spc="-1" strike="noStrike">
              <a:latin typeface="Arial"/>
            </a:endParaRPr>
          </a:p>
          <a:p>
            <a:pPr marL="432000" indent="-31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444240"/>
                <a:tab algn="l" pos="893520"/>
                <a:tab algn="l" pos="1342800"/>
                <a:tab algn="l" pos="1792080"/>
                <a:tab algn="l" pos="224136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080"/>
                <a:tab algn="l" pos="7632360"/>
                <a:tab algn="l" pos="8081640"/>
                <a:tab algn="l" pos="8530920"/>
                <a:tab algn="l" pos="8980200"/>
                <a:tab algn="l" pos="8982000"/>
                <a:tab algn="l" pos="9431280"/>
                <a:tab algn="l" pos="9880560"/>
                <a:tab algn="l" pos="10329840"/>
                <a:tab algn="l" pos="10779120"/>
                <a:tab algn="l" pos="10780560"/>
                <a:tab algn="l" pos="10782000"/>
              </a:tabLst>
            </a:pPr>
            <a:r>
              <a:rPr b="0" lang="en-GB" sz="4000" spc="-1" strike="noStrike">
                <a:solidFill>
                  <a:srgbClr val="000000"/>
                </a:solidFill>
                <a:latin typeface="Arial"/>
                <a:ea typeface="Microsoft YaHei"/>
              </a:rPr>
              <a:t>So overcall 1♠ with 2</a:t>
            </a:r>
            <a:r>
              <a:rPr b="0" lang="en-GB" sz="4000" spc="-1" strike="noStrike">
                <a:solidFill>
                  <a:srgbClr val="ff0000"/>
                </a:solidFill>
                <a:latin typeface="Arial Rounded MT Bold"/>
                <a:ea typeface="Times New Roman"/>
              </a:rPr>
              <a:t>♥</a:t>
            </a:r>
            <a:endParaRPr b="0" lang="en-US" sz="4000" spc="-1" strike="noStrike">
              <a:latin typeface="Arial"/>
            </a:endParaRPr>
          </a:p>
          <a:p>
            <a:pPr marL="432000" indent="-3186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  <a:tab algn="l" pos="444240"/>
                <a:tab algn="l" pos="893520"/>
                <a:tab algn="l" pos="1342800"/>
                <a:tab algn="l" pos="1792080"/>
                <a:tab algn="l" pos="224136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080"/>
                <a:tab algn="l" pos="7632360"/>
                <a:tab algn="l" pos="8081640"/>
                <a:tab algn="l" pos="8530920"/>
                <a:tab algn="l" pos="8980200"/>
                <a:tab algn="l" pos="8982000"/>
                <a:tab algn="l" pos="9431280"/>
                <a:tab algn="l" pos="9880560"/>
                <a:tab algn="l" pos="10329840"/>
                <a:tab algn="l" pos="10779120"/>
                <a:tab algn="l" pos="10780560"/>
                <a:tab algn="l" pos="10782000"/>
              </a:tabLst>
            </a:pPr>
            <a:r>
              <a:rPr b="0" lang="en-GB" sz="4000" spc="-1" strike="noStrike">
                <a:solidFill>
                  <a:srgbClr val="ff0000"/>
                </a:solidFill>
                <a:latin typeface="Arial Rounded MT Bold"/>
                <a:ea typeface="Times New Roman"/>
              </a:rPr>
              <a:t>In 4</a:t>
            </a:r>
            <a:r>
              <a:rPr b="0" lang="en-GB" sz="4000" spc="-1" strike="noStrike" baseline="14000000">
                <a:solidFill>
                  <a:srgbClr val="ff0000"/>
                </a:solidFill>
                <a:latin typeface="Arial Rounded MT Bold"/>
                <a:ea typeface="Times New Roman"/>
              </a:rPr>
              <a:t>th</a:t>
            </a:r>
            <a:r>
              <a:rPr b="0" lang="en-GB" sz="4000" spc="-1" strike="noStrike">
                <a:solidFill>
                  <a:srgbClr val="ff0000"/>
                </a:solidFill>
                <a:latin typeface="Arial Rounded MT Bold"/>
                <a:ea typeface="Times New Roman"/>
              </a:rPr>
              <a:t> position I would overall examples 1 and 2</a:t>
            </a: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444240"/>
                <a:tab algn="l" pos="893520"/>
                <a:tab algn="l" pos="1342800"/>
                <a:tab algn="l" pos="1792080"/>
                <a:tab algn="l" pos="2241360"/>
                <a:tab algn="l" pos="2690640"/>
                <a:tab algn="l" pos="3139920"/>
                <a:tab algn="l" pos="3589200"/>
                <a:tab algn="l" pos="4038480"/>
                <a:tab algn="l" pos="4487760"/>
                <a:tab algn="l" pos="4937040"/>
                <a:tab algn="l" pos="5386320"/>
                <a:tab algn="l" pos="5835600"/>
                <a:tab algn="l" pos="6284880"/>
                <a:tab algn="l" pos="6734160"/>
                <a:tab algn="l" pos="7183080"/>
                <a:tab algn="l" pos="7632360"/>
                <a:tab algn="l" pos="8081640"/>
                <a:tab algn="l" pos="8530920"/>
                <a:tab algn="l" pos="8980200"/>
                <a:tab algn="l" pos="8982000"/>
                <a:tab algn="l" pos="9431280"/>
                <a:tab algn="l" pos="9880560"/>
                <a:tab algn="l" pos="10329840"/>
                <a:tab algn="l" pos="10779120"/>
                <a:tab algn="l" pos="10780560"/>
                <a:tab algn="l" pos="10782000"/>
              </a:tabLst>
            </a:pPr>
            <a:endParaRPr b="0" lang="en-US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540000" y="360000"/>
            <a:ext cx="8815680" cy="597960"/>
          </a:xfrm>
          <a:prstGeom prst="rect">
            <a:avLst/>
          </a:prstGeom>
          <a:solidFill>
            <a:srgbClr val="ffd8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3600" spc="-1" strike="noStrike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b="0" lang="en-GB" sz="3600" spc="-1" strike="noStrike">
                <a:solidFill>
                  <a:srgbClr val="000000"/>
                </a:solidFill>
                <a:latin typeface="Arial"/>
                <a:ea typeface="DejaVu Sans"/>
              </a:rPr>
              <a:t>Responding to partner’s overcall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362880" y="1479960"/>
            <a:ext cx="8995680" cy="1938600"/>
          </a:xfrm>
          <a:prstGeom prst="rect">
            <a:avLst/>
          </a:prstGeom>
          <a:solidFill>
            <a:srgbClr val="ffffa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DejaVu Sans"/>
              </a:rPr>
              <a:t>Only change suit if you have a good hand enough with a </a:t>
            </a:r>
            <a:r>
              <a:rPr b="1" lang="en-GB" sz="2000" spc="-1" strike="noStrike">
                <a:solidFill>
                  <a:srgbClr val="ff0000"/>
                </a:solidFill>
                <a:latin typeface="Arial"/>
                <a:ea typeface="DejaVu Sans"/>
              </a:rPr>
              <a:t>5 card suit</a:t>
            </a: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DejaVu Sans"/>
              </a:rPr>
              <a:t> and/or can tolerate your partner re-bidding the </a:t>
            </a:r>
            <a:r>
              <a:rPr b="1" lang="en-GB" sz="2000" spc="-1" strike="noStrike">
                <a:solidFill>
                  <a:srgbClr val="ff4000"/>
                </a:solidFill>
                <a:latin typeface="Arial"/>
                <a:ea typeface="DejaVu Sans"/>
              </a:rPr>
              <a:t>same suit at a higher level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DejaVu Sans"/>
              </a:rPr>
              <a:t>Bid no trumps with a clear stop in the opponent’s suit and 6-9 pts, at the same level, and support for partner’s suit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DejaVu Sans"/>
              </a:rPr>
              <a:t>Raise partner’s suit, either pre-emptively or to win the contract with 3 or more cards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360000" y="3600000"/>
            <a:ext cx="8995680" cy="1975680"/>
          </a:xfrm>
          <a:prstGeom prst="rect">
            <a:avLst/>
          </a:prstGeom>
          <a:solidFill>
            <a:srgbClr val="dedce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DejaVu Sans"/>
              </a:rPr>
              <a:t>The unassuming cue bid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DejaVu Sans"/>
              </a:rPr>
              <a:t>A useful convention, whereby an </a:t>
            </a:r>
            <a:r>
              <a:rPr b="0" i="1" lang="en-GB" sz="2000" spc="-1" strike="noStrike">
                <a:solidFill>
                  <a:srgbClr val="ff8000"/>
                </a:solidFill>
                <a:latin typeface="Arial"/>
                <a:ea typeface="DejaVu Sans"/>
              </a:rPr>
              <a:t>immediate</a:t>
            </a: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DejaVu Sans"/>
              </a:rPr>
              <a:t> bid of opponent’s suit shows high card support for partner’s suit and clear values to go to the next level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DejaVu Sans"/>
              </a:rPr>
              <a:t>This can be confused with an asking bid seeking a stop in opponent’s suit to play in no-trumps. Normally  your side would have bid 2 suits before asking for a stop in opponent’s suit. </a:t>
            </a:r>
            <a:r>
              <a:rPr b="0" lang="en-GB" sz="2000" spc="-1" strike="noStrike">
                <a:solidFill>
                  <a:srgbClr val="ff4000"/>
                </a:solidFill>
                <a:latin typeface="Arial"/>
                <a:ea typeface="DejaVu Sans"/>
              </a:rPr>
              <a:t>FOR VERY EXPERIENCED PLAYERS ONLY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540000" y="1093680"/>
            <a:ext cx="8818560" cy="344880"/>
          </a:xfrm>
          <a:prstGeom prst="rect">
            <a:avLst/>
          </a:prstGeom>
          <a:solidFill>
            <a:srgbClr val="ffff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DejaVu Sans"/>
              </a:rPr>
              <a:t>The big problem is the wide pts. range of overcalls, so bid if you’ve 8pts or more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540000" y="81000"/>
            <a:ext cx="80956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Examples:  opener bids 1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,  </a:t>
            </a:r>
            <a:r>
              <a:rPr b="1" lang="en-GB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partner overcalls 2</a:t>
            </a: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149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1490" spc="-1" strike="noStrike">
                <a:solidFill>
                  <a:srgbClr val="ff0000"/>
                </a:solidFill>
                <a:latin typeface="Symbol"/>
                <a:ea typeface="DejaVu Sans"/>
              </a:rPr>
              <a:t> </a:t>
            </a:r>
            <a:endParaRPr b="0" lang="en-US" sz="1490" spc="-1" strike="noStrike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503640" y="926640"/>
            <a:ext cx="210492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9 73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5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3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4 2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3733200" y="926640"/>
            <a:ext cx="274248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9 3 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8 7 5 2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9 7 5 3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35" name="CustomShape 4"/>
          <p:cNvSpPr/>
          <p:nvPr/>
        </p:nvSpPr>
        <p:spPr>
          <a:xfrm>
            <a:off x="7080120" y="926640"/>
            <a:ext cx="225036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8 5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7 5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6 3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10 4 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36" name="CustomShape 5"/>
          <p:cNvSpPr/>
          <p:nvPr/>
        </p:nvSpPr>
        <p:spPr>
          <a:xfrm>
            <a:off x="540000" y="3279240"/>
            <a:ext cx="88927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49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b="0" lang="en-GB" sz="149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Bid 2</a:t>
            </a: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 because you are strong and have support fo</a:t>
            </a:r>
            <a:r>
              <a:rPr b="0" lang="en-GB" sz="1490" spc="-1" strike="noStrike">
                <a:solidFill>
                  <a:srgbClr val="000000"/>
                </a:solidFill>
                <a:latin typeface="Arial"/>
                <a:ea typeface="DejaVu Sans"/>
              </a:rPr>
              <a:t>r </a:t>
            </a: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s</a:t>
            </a:r>
            <a:endParaRPr b="0" lang="en-US" sz="2600" spc="-1" strike="noStrike">
              <a:latin typeface="Arial"/>
            </a:endParaRPr>
          </a:p>
        </p:txBody>
      </p:sp>
      <p:sp>
        <p:nvSpPr>
          <p:cNvPr id="137" name="CustomShape 6"/>
          <p:cNvSpPr/>
          <p:nvPr/>
        </p:nvSpPr>
        <p:spPr>
          <a:xfrm>
            <a:off x="720000" y="4140000"/>
            <a:ext cx="8635680" cy="64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2. Bid 3</a:t>
            </a: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pre-emptively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38" name="CustomShape 7"/>
          <p:cNvSpPr/>
          <p:nvPr/>
        </p:nvSpPr>
        <p:spPr>
          <a:xfrm>
            <a:off x="720000" y="5040000"/>
            <a:ext cx="6835680" cy="45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3. Pass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720000" y="540000"/>
            <a:ext cx="8456040" cy="48276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What to bid if partner’s opening bid is overcalled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720000" y="3060000"/>
            <a:ext cx="8456040" cy="824400"/>
          </a:xfrm>
          <a:prstGeom prst="rect">
            <a:avLst/>
          </a:prstGeom>
          <a:solidFill>
            <a:srgbClr val="b7b3c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r>
              <a:rPr b="0" lang="en-GB" sz="20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I</a:t>
            </a: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f you have a bid you would have made without the overcall, then bid</a:t>
            </a:r>
            <a:endParaRPr b="0" lang="en-US" sz="2600" spc="-1" strike="noStrike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720000" y="3960000"/>
            <a:ext cx="8456040" cy="824400"/>
          </a:xfrm>
          <a:prstGeom prst="rect">
            <a:avLst/>
          </a:prstGeom>
          <a:solidFill>
            <a:srgbClr val="d4ea6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4.With 9 + pts and the other 2 suits, DOUBLE for take-out</a:t>
            </a:r>
            <a:endParaRPr b="0" lang="en-US" sz="2600" spc="-1" strike="noStrike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720000" y="2173680"/>
            <a:ext cx="8456040" cy="455400"/>
          </a:xfrm>
          <a:prstGeom prst="rect">
            <a:avLst/>
          </a:prstGeom>
          <a:solidFill>
            <a:srgbClr val="ffdbb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2. With support for partner’s suit, raise it</a:t>
            </a:r>
            <a:endParaRPr b="0" lang="en-US" sz="2600" spc="-1" strike="noStrike">
              <a:latin typeface="Arial"/>
            </a:endParaRPr>
          </a:p>
        </p:txBody>
      </p:sp>
      <p:sp>
        <p:nvSpPr>
          <p:cNvPr id="143" name="CustomShape 5"/>
          <p:cNvSpPr/>
          <p:nvPr/>
        </p:nvSpPr>
        <p:spPr>
          <a:xfrm>
            <a:off x="720000" y="1453680"/>
            <a:ext cx="8456040" cy="426240"/>
          </a:xfrm>
          <a:prstGeom prst="rect">
            <a:avLst/>
          </a:prstGeom>
          <a:solidFill>
            <a:srgbClr val="ffb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1.With fewer than 8 pts and no support for partner PASS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540000" y="81000"/>
            <a:ext cx="8636040" cy="943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Examples:  partner bids 1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26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b="1" lang="en-GB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and next player overcalls 2</a:t>
            </a:r>
            <a:r>
              <a:rPr b="1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2000" spc="-1" strike="noStrike">
                <a:solidFill>
                  <a:srgbClr val="ff0000"/>
                </a:solidFill>
                <a:latin typeface="Symbol"/>
                <a:ea typeface="DejaVu Sans"/>
              </a:rPr>
              <a:t>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503640" y="926640"/>
            <a:ext cx="210492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9 73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5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3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4 2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3733200" y="926640"/>
            <a:ext cx="274248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9 3 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8 7 5 2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9 7 5 3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47" name="CustomShape 4"/>
          <p:cNvSpPr/>
          <p:nvPr/>
        </p:nvSpPr>
        <p:spPr>
          <a:xfrm>
            <a:off x="7080120" y="926640"/>
            <a:ext cx="225036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8 5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7 5 4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3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 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48" name="CustomShape 5"/>
          <p:cNvSpPr/>
          <p:nvPr/>
        </p:nvSpPr>
        <p:spPr>
          <a:xfrm>
            <a:off x="540000" y="3279240"/>
            <a:ext cx="88927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49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b="0" lang="en-GB" sz="149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Bid 2</a:t>
            </a:r>
            <a:r>
              <a:rPr b="0" lang="en-GB" sz="24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 because you are strong and have a 5 card suit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9" name="CustomShape 6"/>
          <p:cNvSpPr/>
          <p:nvPr/>
        </p:nvSpPr>
        <p:spPr>
          <a:xfrm>
            <a:off x="720000" y="3994920"/>
            <a:ext cx="8635680" cy="64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2. Pass and hope partner can re-open the bidding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50" name="CustomShape 7"/>
          <p:cNvSpPr/>
          <p:nvPr/>
        </p:nvSpPr>
        <p:spPr>
          <a:xfrm>
            <a:off x="720000" y="4805640"/>
            <a:ext cx="8636040" cy="63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3. Double, you have the other 2 suits and 9pts. Partner may have one of them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" dur="indefinite" restart="never" nodeType="tmRoot">
          <p:childTnLst>
            <p:seq>
              <p:cTn id="19" dur="indefinite" nodeType="mainSeq">
                <p:childTnLst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2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29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34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Application>LibreOffice/7.0.2.2$Windows_X86_64 LibreOffice_project/8349ace3c3162073abd90d81fd06dcfb6b36b994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2020-11-03T15:21:08Z</dcterms:created>
  <dc:creator/>
  <dc:description/>
  <dc:language>en-GB</dc:language>
  <cp:lastModifiedBy/>
  <dcterms:modified xsi:type="dcterms:W3CDTF">2020-12-12T13:34:41Z</dcterms:modified>
  <cp:revision>17</cp:revision>
  <dc:subject/>
  <dc:title/>
</cp:coreProperties>
</file>